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8" r:id="rId12"/>
    <p:sldId id="266" r:id="rId13"/>
    <p:sldId id="269" r:id="rId14"/>
    <p:sldId id="272" r:id="rId15"/>
    <p:sldId id="270" r:id="rId16"/>
    <p:sldId id="273" r:id="rId17"/>
    <p:sldId id="274" r:id="rId18"/>
    <p:sldId id="275" r:id="rId19"/>
    <p:sldId id="276" r:id="rId20"/>
    <p:sldId id="278" r:id="rId21"/>
    <p:sldId id="277" r:id="rId22"/>
    <p:sldId id="271" r:id="rId23"/>
    <p:sldId id="280" r:id="rId24"/>
    <p:sldId id="279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757575"/>
    <a:srgbClr val="E2A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47" autoAdjust="0"/>
  </p:normalViewPr>
  <p:slideViewPr>
    <p:cSldViewPr snapToGrid="0">
      <p:cViewPr varScale="1">
        <p:scale>
          <a:sx n="79" d="100"/>
          <a:sy n="79" d="100"/>
        </p:scale>
        <p:origin x="98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10/07/2023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299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15.png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hyperlink" Target="http://lense.institutoptique.fr/insertion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hyperlink" Target="http://lense.institutoptique.fr/insertion/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Ingénieur.e</a:t>
            </a: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SupOpticien.ne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A30F598-D215-4896-A8D4-3D5559097BC9}"/>
              </a:ext>
            </a:extLst>
          </p:cNvPr>
          <p:cNvSpPr txBox="1"/>
          <p:nvPr/>
        </p:nvSpPr>
        <p:spPr>
          <a:xfrm>
            <a:off x="5207301" y="5899778"/>
            <a:ext cx="6343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Raleway" pitchFamily="2" charset="0"/>
              </a:rPr>
              <a:t>Une mise à jour vers votre vie professionnelle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74FCE00-C143-23BF-9CD3-598C1C493643}"/>
              </a:ext>
            </a:extLst>
          </p:cNvPr>
          <p:cNvSpPr txBox="1"/>
          <p:nvPr/>
        </p:nvSpPr>
        <p:spPr>
          <a:xfrm>
            <a:off x="1589811" y="4710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s’appuyer sur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principes physiques 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9BF20F1-4E73-67D5-5FC1-758F46E15657}"/>
              </a:ext>
            </a:extLst>
          </p:cNvPr>
          <p:cNvSpPr txBox="1"/>
          <p:nvPr/>
        </p:nvSpPr>
        <p:spPr>
          <a:xfrm>
            <a:off x="1589811" y="5026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f</a:t>
            </a: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aire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calculs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0972758-1C94-25B0-4065-81FEAC6CE596}"/>
              </a:ext>
            </a:extLst>
          </p:cNvPr>
          <p:cNvSpPr txBox="1"/>
          <p:nvPr/>
        </p:nvSpPr>
        <p:spPr>
          <a:xfrm>
            <a:off x="1589811" y="5305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</a:t>
            </a:r>
            <a:r>
              <a:rPr lang="fr-FR" b="1" dirty="0">
                <a:solidFill>
                  <a:srgbClr val="00B0F0"/>
                </a:solidFill>
                <a:latin typeface="Raleway ExtraBold" pitchFamily="2" charset="0"/>
              </a:rPr>
              <a:t>communiquer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 (écrit / oral)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753442"/>
              </p:ext>
            </p:extLst>
          </p:nvPr>
        </p:nvGraphicFramePr>
        <p:xfrm>
          <a:off x="6947008" y="2665981"/>
          <a:ext cx="4462462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7008" y="2665981"/>
                        <a:ext cx="4462462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3 ans, pour…</a:t>
            </a:r>
          </a:p>
        </p:txBody>
      </p:sp>
    </p:spTree>
    <p:extLst>
      <p:ext uri="{BB962C8B-B14F-4D97-AF65-F5344CB8AC3E}">
        <p14:creationId xmlns:p14="http://schemas.microsoft.com/office/powerpoint/2010/main" val="28276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Photonique, un vaste univers…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80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954480"/>
              </p:ext>
            </p:extLst>
          </p:nvPr>
        </p:nvGraphicFramePr>
        <p:xfrm>
          <a:off x="517306" y="2271712"/>
          <a:ext cx="7285257" cy="415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306" y="2271712"/>
                        <a:ext cx="7285257" cy="415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0" name="Picture 4" descr="Prix Nobel pour Alain Aspect - un monde quantique intriguant - La France en  Australi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823" y="4156708"/>
            <a:ext cx="1236770" cy="185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Ordinateur quantique. // Source : Canv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621" y="2691632"/>
            <a:ext cx="2035174" cy="114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877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</p:spTree>
    <p:extLst>
      <p:ext uri="{BB962C8B-B14F-4D97-AF65-F5344CB8AC3E}">
        <p14:creationId xmlns:p14="http://schemas.microsoft.com/office/powerpoint/2010/main" val="2485876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sp>
        <p:nvSpPr>
          <p:cNvPr id="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1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899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89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2117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9586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816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</p:spTree>
    <p:extLst>
      <p:ext uri="{BB962C8B-B14F-4D97-AF65-F5344CB8AC3E}">
        <p14:creationId xmlns:p14="http://schemas.microsoft.com/office/powerpoint/2010/main" val="3231121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7429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A884ACE-C4B5-6E7C-C3DB-4D9A0334777C}"/>
              </a:ext>
            </a:extLst>
          </p:cNvPr>
          <p:cNvCxnSpPr/>
          <p:nvPr/>
        </p:nvCxnSpPr>
        <p:spPr>
          <a:xfrm>
            <a:off x="8017468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rganigramme : Multidocument 44">
            <a:extLst>
              <a:ext uri="{FF2B5EF4-FFF2-40B4-BE49-F238E27FC236}">
                <a16:creationId xmlns:a16="http://schemas.microsoft.com/office/drawing/2014/main" id="{C165317C-0B15-C75E-8EEA-59EE36B50CA2}"/>
              </a:ext>
            </a:extLst>
          </p:cNvPr>
          <p:cNvSpPr/>
          <p:nvPr/>
        </p:nvSpPr>
        <p:spPr>
          <a:xfrm>
            <a:off x="10245658" y="2797044"/>
            <a:ext cx="1085850" cy="454713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Données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C7BED6-9CA1-0460-BE10-88C7128AD35E}"/>
              </a:ext>
            </a:extLst>
          </p:cNvPr>
          <p:cNvSpPr/>
          <p:nvPr/>
        </p:nvSpPr>
        <p:spPr>
          <a:xfrm>
            <a:off x="9589843" y="5494769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Stockage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5AD4F6-31B4-1A77-92AA-C1D6BCCC0109}"/>
              </a:ext>
            </a:extLst>
          </p:cNvPr>
          <p:cNvSpPr/>
          <p:nvPr/>
        </p:nvSpPr>
        <p:spPr>
          <a:xfrm>
            <a:off x="9420417" y="5076318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F590DFD0-9468-5E25-5634-7A494D9E9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94" y="2757783"/>
            <a:ext cx="1228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35F01BA-94DA-1D15-C931-11000EC6FAAE}"/>
              </a:ext>
            </a:extLst>
          </p:cNvPr>
          <p:cNvSpPr/>
          <p:nvPr/>
        </p:nvSpPr>
        <p:spPr>
          <a:xfrm>
            <a:off x="9256083" y="4653002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04271D-1BA0-2FB4-9A31-54AEF237AB3D}"/>
              </a:ext>
            </a:extLst>
          </p:cNvPr>
          <p:cNvSpPr/>
          <p:nvPr/>
        </p:nvSpPr>
        <p:spPr>
          <a:xfrm>
            <a:off x="7883591" y="5076317"/>
            <a:ext cx="1085850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Conversion</a:t>
            </a:r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44">
            <a:extLst>
              <a:ext uri="{FF2B5EF4-FFF2-40B4-BE49-F238E27FC236}">
                <a16:creationId xmlns:a16="http://schemas.microsoft.com/office/drawing/2014/main" id="{61F1A0B5-5FBD-65B3-291A-62FE10335916}"/>
              </a:ext>
            </a:extLst>
          </p:cNvPr>
          <p:cNvSpPr/>
          <p:nvPr/>
        </p:nvSpPr>
        <p:spPr>
          <a:xfrm>
            <a:off x="89864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0872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A884ACE-C4B5-6E7C-C3DB-4D9A0334777C}"/>
              </a:ext>
            </a:extLst>
          </p:cNvPr>
          <p:cNvCxnSpPr/>
          <p:nvPr/>
        </p:nvCxnSpPr>
        <p:spPr>
          <a:xfrm>
            <a:off x="8017468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rganigramme : Multidocument 44">
            <a:extLst>
              <a:ext uri="{FF2B5EF4-FFF2-40B4-BE49-F238E27FC236}">
                <a16:creationId xmlns:a16="http://schemas.microsoft.com/office/drawing/2014/main" id="{C165317C-0B15-C75E-8EEA-59EE36B50CA2}"/>
              </a:ext>
            </a:extLst>
          </p:cNvPr>
          <p:cNvSpPr/>
          <p:nvPr/>
        </p:nvSpPr>
        <p:spPr>
          <a:xfrm>
            <a:off x="10245658" y="2797044"/>
            <a:ext cx="1085850" cy="454713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Données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C7BED6-9CA1-0460-BE10-88C7128AD35E}"/>
              </a:ext>
            </a:extLst>
          </p:cNvPr>
          <p:cNvSpPr/>
          <p:nvPr/>
        </p:nvSpPr>
        <p:spPr>
          <a:xfrm>
            <a:off x="9589843" y="5494769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Stockage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5AD4F6-31B4-1A77-92AA-C1D6BCCC0109}"/>
              </a:ext>
            </a:extLst>
          </p:cNvPr>
          <p:cNvSpPr/>
          <p:nvPr/>
        </p:nvSpPr>
        <p:spPr>
          <a:xfrm>
            <a:off x="9420417" y="5076318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id="{C4FFB754-E3B6-D727-5C6A-C9788767D49E}"/>
              </a:ext>
            </a:extLst>
          </p:cNvPr>
          <p:cNvSpPr/>
          <p:nvPr/>
        </p:nvSpPr>
        <p:spPr>
          <a:xfrm>
            <a:off x="8053600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Informatique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F590DFD0-9468-5E25-5634-7A494D9E9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94" y="2757783"/>
            <a:ext cx="1228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35F01BA-94DA-1D15-C931-11000EC6FAAE}"/>
              </a:ext>
            </a:extLst>
          </p:cNvPr>
          <p:cNvSpPr/>
          <p:nvPr/>
        </p:nvSpPr>
        <p:spPr>
          <a:xfrm>
            <a:off x="9256083" y="4653002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04271D-1BA0-2FB4-9A31-54AEF237AB3D}"/>
              </a:ext>
            </a:extLst>
          </p:cNvPr>
          <p:cNvSpPr/>
          <p:nvPr/>
        </p:nvSpPr>
        <p:spPr>
          <a:xfrm>
            <a:off x="7883591" y="5076317"/>
            <a:ext cx="1085850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Conversion</a:t>
            </a:r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44">
            <a:extLst>
              <a:ext uri="{FF2B5EF4-FFF2-40B4-BE49-F238E27FC236}">
                <a16:creationId xmlns:a16="http://schemas.microsoft.com/office/drawing/2014/main" id="{61F1A0B5-5FBD-65B3-291A-62FE10335916}"/>
              </a:ext>
            </a:extLst>
          </p:cNvPr>
          <p:cNvSpPr/>
          <p:nvPr/>
        </p:nvSpPr>
        <p:spPr>
          <a:xfrm>
            <a:off x="89864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441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SupOptique</a:t>
            </a:r>
            <a:r>
              <a:rPr lang="fr-FR" sz="4800" dirty="0">
                <a:latin typeface="Bahnschrift SemiBold" panose="020B0502040204020203" pitchFamily="34" charset="0"/>
              </a:rPr>
              <a:t>,</a:t>
            </a:r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une formation complète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9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SupOptique</a:t>
            </a:r>
            <a:r>
              <a:rPr lang="fr-FR" dirty="0">
                <a:latin typeface="Bahnschrift SemiBold SemiConden" panose="020B0502040204020203" pitchFamily="34" charset="0"/>
              </a:rPr>
              <a:t>, pour devenir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741516" y="3589674"/>
            <a:ext cx="3230834" cy="160995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latin typeface="Bahnschrift SemiBold" panose="020B0502040204020203" pitchFamily="34" charset="0"/>
              </a:rPr>
              <a:t>Physique</a:t>
            </a:r>
          </a:p>
          <a:p>
            <a:pPr algn="ctr"/>
            <a:r>
              <a:rPr lang="fr-FR" sz="2800" b="1" dirty="0">
                <a:latin typeface="Bahnschrift SemiBold" panose="020B0502040204020203" pitchFamily="34" charset="0"/>
              </a:rPr>
              <a:t>fondamentale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737100" y="3872501"/>
            <a:ext cx="1802784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id="{C4FFB754-E3B6-D727-5C6A-C9788767D49E}"/>
              </a:ext>
            </a:extLst>
          </p:cNvPr>
          <p:cNvSpPr/>
          <p:nvPr/>
        </p:nvSpPr>
        <p:spPr>
          <a:xfrm>
            <a:off x="4243966" y="2837827"/>
            <a:ext cx="2143192" cy="7493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Informatique</a:t>
            </a:r>
          </a:p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</a:p>
        </p:txBody>
      </p:sp>
      <p:sp>
        <p:nvSpPr>
          <p:cNvPr id="62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1271083" y="2725920"/>
            <a:ext cx="1416263" cy="62795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Maths</a:t>
            </a:r>
          </a:p>
        </p:txBody>
      </p:sp>
      <p:sp>
        <p:nvSpPr>
          <p:cNvPr id="63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1271083" y="5473700"/>
            <a:ext cx="2171700" cy="7454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Bahnschrift SemiBold" panose="020B0502040204020203" pitchFamily="34" charset="0"/>
              </a:rPr>
              <a:t>Optique</a:t>
            </a:r>
            <a:endParaRPr lang="fr-FR" sz="2000" b="1" dirty="0">
              <a:latin typeface="Bahnschrift SemiBold" panose="020B0502040204020203" pitchFamily="34" charset="0"/>
            </a:endParaRPr>
          </a:p>
        </p:txBody>
      </p:sp>
      <p:sp>
        <p:nvSpPr>
          <p:cNvPr id="64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068928" y="2266688"/>
            <a:ext cx="2171700" cy="91846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ahnschrift SemiBold" panose="020B0502040204020203" pitchFamily="34" charset="0"/>
              </a:rPr>
              <a:t>Communication</a:t>
            </a:r>
            <a:endParaRPr lang="fr-FR" sz="1200" b="1" dirty="0">
              <a:latin typeface="Bahnschrift SemiBold" panose="020B0502040204020203" pitchFamily="34" charset="0"/>
            </a:endParaRPr>
          </a:p>
        </p:txBody>
      </p:sp>
      <p:sp>
        <p:nvSpPr>
          <p:cNvPr id="65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710278" y="3555079"/>
            <a:ext cx="203604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087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SupOptique</a:t>
            </a:r>
            <a:r>
              <a:rPr lang="fr-FR" dirty="0">
                <a:latin typeface="Bahnschrift SemiBold SemiConden" panose="020B0502040204020203" pitchFamily="34" charset="0"/>
              </a:rPr>
              <a:t>, pour devenir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737100" y="3872501"/>
            <a:ext cx="1802784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id="{C4FFB754-E3B6-D727-5C6A-C9788767D49E}"/>
              </a:ext>
            </a:extLst>
          </p:cNvPr>
          <p:cNvSpPr/>
          <p:nvPr/>
        </p:nvSpPr>
        <p:spPr>
          <a:xfrm>
            <a:off x="4243966" y="2837827"/>
            <a:ext cx="2143192" cy="7493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Informatique</a:t>
            </a:r>
          </a:p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</a:p>
        </p:txBody>
      </p:sp>
      <p:sp>
        <p:nvSpPr>
          <p:cNvPr id="64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068928" y="2266688"/>
            <a:ext cx="2171700" cy="91846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ahnschrift SemiBold" panose="020B0502040204020203" pitchFamily="34" charset="0"/>
              </a:rPr>
              <a:t>Communication</a:t>
            </a:r>
            <a:endParaRPr lang="fr-FR" sz="1200" b="1" dirty="0">
              <a:latin typeface="Bahnschrift SemiBold" panose="020B0502040204020203" pitchFamily="34" charset="0"/>
            </a:endParaRPr>
          </a:p>
        </p:txBody>
      </p:sp>
      <p:sp>
        <p:nvSpPr>
          <p:cNvPr id="65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710278" y="3555079"/>
            <a:ext cx="203604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pic>
        <p:nvPicPr>
          <p:cNvPr id="1026" name="Picture 2" descr="Notion Logo PNG Vector (SVG) Free Download">
            <a:extLst>
              <a:ext uri="{FF2B5EF4-FFF2-40B4-BE49-F238E27FC236}">
                <a16:creationId xmlns:a16="http://schemas.microsoft.com/office/drawing/2014/main" id="{CC453B19-6AA1-4FD2-8BD7-BF2D40762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955" y="5206456"/>
            <a:ext cx="1982588" cy="72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 et symbole, sens, histoire, PNG, marque">
            <a:extLst>
              <a:ext uri="{FF2B5EF4-FFF2-40B4-BE49-F238E27FC236}">
                <a16:creationId xmlns:a16="http://schemas.microsoft.com/office/drawing/2014/main" id="{B2CC63D4-6173-6DC4-AC42-BD0EBB86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38" y="3320242"/>
            <a:ext cx="1575015" cy="8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Logo et symbole, sens, histoire, PNG, marque">
            <a:extLst>
              <a:ext uri="{FF2B5EF4-FFF2-40B4-BE49-F238E27FC236}">
                <a16:creationId xmlns:a16="http://schemas.microsoft.com/office/drawing/2014/main" id="{A44DFF88-0E59-DFE9-1351-A45057C30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588" y="4985156"/>
            <a:ext cx="1895239" cy="10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460FFD8-0D16-62FD-5608-DB240C230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4" y="5943738"/>
            <a:ext cx="1109038" cy="49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iPy | Berkeley Institute for Data Science">
            <a:extLst>
              <a:ext uri="{FF2B5EF4-FFF2-40B4-BE49-F238E27FC236}">
                <a16:creationId xmlns:a16="http://schemas.microsoft.com/office/drawing/2014/main" id="{F618BFF9-9BD0-40B1-07F2-AB74C04E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38" y="6232632"/>
            <a:ext cx="839931" cy="4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penCV, c'est quoi ? | AXOPEN">
            <a:extLst>
              <a:ext uri="{FF2B5EF4-FFF2-40B4-BE49-F238E27FC236}">
                <a16:creationId xmlns:a16="http://schemas.microsoft.com/office/drawing/2014/main" id="{8622329D-A8DA-4488-C2C8-A471ADE5B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55" y="6070010"/>
            <a:ext cx="1077981" cy="3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ympy — Wikipédia">
            <a:extLst>
              <a:ext uri="{FF2B5EF4-FFF2-40B4-BE49-F238E27FC236}">
                <a16:creationId xmlns:a16="http://schemas.microsoft.com/office/drawing/2014/main" id="{5D4D41D1-0DF6-ED3C-FF38-24A4E019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27" y="4985156"/>
            <a:ext cx="787990" cy="7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83A8812-E10E-5783-E06D-32BF6209C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98" y="4788385"/>
            <a:ext cx="2377204" cy="91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290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5396089"/>
            <a:ext cx="2336799" cy="132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87" y="3715514"/>
            <a:ext cx="1351360" cy="152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53" y="3899583"/>
            <a:ext cx="2042342" cy="134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</p:spTree>
    <p:extLst>
      <p:ext uri="{BB962C8B-B14F-4D97-AF65-F5344CB8AC3E}">
        <p14:creationId xmlns:p14="http://schemas.microsoft.com/office/powerpoint/2010/main" val="2896348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5396089"/>
            <a:ext cx="2336799" cy="132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87" y="3715514"/>
            <a:ext cx="1351360" cy="152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53" y="3899583"/>
            <a:ext cx="2042342" cy="134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7" y="5033775"/>
            <a:ext cx="45815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768527" y="6462525"/>
            <a:ext cx="4051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  <a:hlinkClick r:id="rId11"/>
              </a:rPr>
              <a:t>http://lense.institutoptique.fr/insertion/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</a:rPr>
              <a:t>     Données 2023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</p:spTree>
    <p:extLst>
      <p:ext uri="{BB962C8B-B14F-4D97-AF65-F5344CB8AC3E}">
        <p14:creationId xmlns:p14="http://schemas.microsoft.com/office/powerpoint/2010/main" val="342738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6821">
            <a:off x="5890344" y="3185824"/>
            <a:ext cx="1982870" cy="2016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necteur droit 5"/>
          <p:cNvCxnSpPr/>
          <p:nvPr/>
        </p:nvCxnSpPr>
        <p:spPr>
          <a:xfrm flipV="1">
            <a:off x="5350052" y="4079270"/>
            <a:ext cx="566565" cy="126037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477" y="5875924"/>
            <a:ext cx="1521406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445" y="3130107"/>
            <a:ext cx="1581939" cy="94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76" y="2116397"/>
            <a:ext cx="1294408" cy="91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153" y="5033775"/>
            <a:ext cx="1173305" cy="77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2103322"/>
            <a:ext cx="832914" cy="94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439" y="4079270"/>
            <a:ext cx="1174945" cy="77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68527" y="6462525"/>
            <a:ext cx="4051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  <a:hlinkClick r:id="rId11"/>
              </a:rPr>
              <a:t>http://lense.institutoptique.fr/insertion/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</a:rPr>
              <a:t>     Données 2023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7" y="5033775"/>
            <a:ext cx="45815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Connecteur droit 20"/>
          <p:cNvCxnSpPr>
            <a:endCxn id="3074" idx="2"/>
          </p:cNvCxnSpPr>
          <p:nvPr/>
        </p:nvCxnSpPr>
        <p:spPr>
          <a:xfrm flipV="1">
            <a:off x="5350052" y="5175584"/>
            <a:ext cx="1762296" cy="44521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5600040" y="3309795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hnschrift SemiBold SemiConden" panose="020B0502040204020203" pitchFamily="34" charset="0"/>
              </a:rPr>
              <a:t>Autres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7649347" y="3181541"/>
            <a:ext cx="856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hnschrift SemiBold SemiConden" panose="020B0502040204020203" pitchFamily="34" charset="0"/>
              </a:rPr>
              <a:t>Photonique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381731" y="5354281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hnschrift SemiBold SemiConden" panose="020B0502040204020203" pitchFamily="34" charset="0"/>
              </a:rPr>
              <a:t>Hors Photonique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122" y="5908645"/>
            <a:ext cx="2549025" cy="805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</p:spTree>
    <p:extLst>
      <p:ext uri="{BB962C8B-B14F-4D97-AF65-F5344CB8AC3E}">
        <p14:creationId xmlns:p14="http://schemas.microsoft.com/office/powerpoint/2010/main" val="3197678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3 ans, pour…</a:t>
            </a:r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354617"/>
              </p:ext>
            </p:extLst>
          </p:nvPr>
        </p:nvGraphicFramePr>
        <p:xfrm>
          <a:off x="6946900" y="2665413"/>
          <a:ext cx="4462463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900" y="2665413"/>
                        <a:ext cx="4462463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003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C095CCF-56E7-4381-907E-24E5DEE8F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53" y="2554672"/>
            <a:ext cx="6310648" cy="386512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5F17601-B9A3-449E-8D1A-AD63CE3F5D1F}"/>
              </a:ext>
            </a:extLst>
          </p:cNvPr>
          <p:cNvSpPr txBox="1"/>
          <p:nvPr/>
        </p:nvSpPr>
        <p:spPr>
          <a:xfrm>
            <a:off x="552553" y="6419795"/>
            <a:ext cx="6097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https://www.mercialfred.com/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A0AB87A-3C4F-4969-B8CA-A2A0B9AF5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817" y="2211962"/>
            <a:ext cx="4557146" cy="240048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BE63E1F-2263-4F2B-8375-88DEE05E50C5}"/>
              </a:ext>
            </a:extLst>
          </p:cNvPr>
          <p:cNvSpPr txBox="1"/>
          <p:nvPr/>
        </p:nvSpPr>
        <p:spPr>
          <a:xfrm>
            <a:off x="7320817" y="4612443"/>
            <a:ext cx="4557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https://www.spreadshirt.ch/fr/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Un.e</a:t>
            </a:r>
            <a:r>
              <a:rPr lang="fr-FR" dirty="0">
                <a:latin typeface="Bahnschrift SemiBold SemiConden" panose="020B0502040204020203" pitchFamily="34" charset="0"/>
              </a:rPr>
              <a:t>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r>
              <a:rPr lang="fr-FR" dirty="0">
                <a:latin typeface="Bahnschrift SemiBold SemiConden" panose="020B0502040204020203" pitchFamily="34" charset="0"/>
              </a:rPr>
              <a:t>, c’est quoi ?</a:t>
            </a:r>
          </a:p>
        </p:txBody>
      </p:sp>
    </p:spTree>
    <p:extLst>
      <p:ext uri="{BB962C8B-B14F-4D97-AF65-F5344CB8AC3E}">
        <p14:creationId xmlns:p14="http://schemas.microsoft.com/office/powerpoint/2010/main" val="3244879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7B977F1-4B7D-47B9-A510-5316DCE825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78" y="4945144"/>
            <a:ext cx="2200486" cy="21857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90A6E5-F883-4382-B6E3-485F0766684C}"/>
              </a:ext>
            </a:extLst>
          </p:cNvPr>
          <p:cNvSpPr/>
          <p:nvPr/>
        </p:nvSpPr>
        <p:spPr>
          <a:xfrm>
            <a:off x="6881092" y="4192930"/>
            <a:ext cx="773622" cy="2503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5F17601-B9A3-449E-8D1A-AD63CE3F5D1F}"/>
              </a:ext>
            </a:extLst>
          </p:cNvPr>
          <p:cNvSpPr txBox="1"/>
          <p:nvPr/>
        </p:nvSpPr>
        <p:spPr>
          <a:xfrm>
            <a:off x="765646" y="6511096"/>
            <a:ext cx="77133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Définition basée sur la vidéo de Ben R&amp;D : https://www.youtube.com/watch?v=b8VvTIdrJ6M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" name="Image 19" descr="Une image contenant texte, ordinateur, intérieur, encombré&#10;&#10;Description générée automatiquement">
            <a:extLst>
              <a:ext uri="{FF2B5EF4-FFF2-40B4-BE49-F238E27FC236}">
                <a16:creationId xmlns:a16="http://schemas.microsoft.com/office/drawing/2014/main" id="{8610B72A-9966-4A63-9ACE-F4AE64E09F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60" y="4945145"/>
            <a:ext cx="4324668" cy="1513059"/>
          </a:xfrm>
          <a:prstGeom prst="rect">
            <a:avLst/>
          </a:prstGeom>
        </p:spPr>
      </p:pic>
      <p:pic>
        <p:nvPicPr>
          <p:cNvPr id="21" name="Image 20" descr="Une image contenant texte, intérieur, rouge, ordinateur&#10;&#10;Description générée automatiquement">
            <a:extLst>
              <a:ext uri="{FF2B5EF4-FFF2-40B4-BE49-F238E27FC236}">
                <a16:creationId xmlns:a16="http://schemas.microsoft.com/office/drawing/2014/main" id="{8165E362-9324-4B24-86CB-5E8319046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47" y="4945143"/>
            <a:ext cx="2284583" cy="1497853"/>
          </a:xfrm>
          <a:prstGeom prst="rect">
            <a:avLst/>
          </a:prstGeom>
        </p:spPr>
      </p:pic>
      <p:pic>
        <p:nvPicPr>
          <p:cNvPr id="22" name="Image 21" descr="Une image contenant tondeuse, jaune&#10;&#10;Description générée automatiquement">
            <a:extLst>
              <a:ext uri="{FF2B5EF4-FFF2-40B4-BE49-F238E27FC236}">
                <a16:creationId xmlns:a16="http://schemas.microsoft.com/office/drawing/2014/main" id="{8A2A93E8-6CAE-438B-96E9-F21AA9EBE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678" y="4945143"/>
            <a:ext cx="2069086" cy="151306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DA4C85B-BE65-4871-B978-E92C44D35278}"/>
              </a:ext>
            </a:extLst>
          </p:cNvPr>
          <p:cNvSpPr txBox="1"/>
          <p:nvPr/>
        </p:nvSpPr>
        <p:spPr>
          <a:xfrm>
            <a:off x="1366598" y="2365442"/>
            <a:ext cx="96616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Ingénieur•e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=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 err="1">
                <a:solidFill>
                  <a:srgbClr val="00B0F0"/>
                </a:solidFill>
                <a:latin typeface="Bahnschrift SemiBold SemiConden" panose="020B0502040204020203" pitchFamily="34" charset="0"/>
              </a:rPr>
              <a:t>constructeur•trice</a:t>
            </a:r>
            <a:r>
              <a:rPr lang="fr-FR" sz="3200" dirty="0">
                <a:solidFill>
                  <a:schemeClr val="bg1">
                    <a:lumMod val="9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de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systèmes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</a:p>
          <a:p>
            <a:endParaRPr lang="fr-FR" sz="3200" dirty="0">
              <a:solidFill>
                <a:schemeClr val="bg1">
                  <a:lumMod val="65000"/>
                </a:schemeClr>
              </a:solidFill>
              <a:latin typeface="Bahnschrift SemiBold SemiConden" panose="020B0502040204020203" pitchFamily="34" charset="0"/>
            </a:endParaRPr>
          </a:p>
          <a:p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qui s’appuie sur des </a:t>
            </a:r>
            <a:r>
              <a:rPr lang="fr-FR" sz="32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principes physiques </a:t>
            </a:r>
          </a:p>
          <a:p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	pour les concevoir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Un.e</a:t>
            </a:r>
            <a:r>
              <a:rPr lang="fr-FR" dirty="0">
                <a:latin typeface="Bahnschrift SemiBold SemiConden" panose="020B0502040204020203" pitchFamily="34" charset="0"/>
              </a:rPr>
              <a:t>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r>
              <a:rPr lang="fr-FR" dirty="0">
                <a:latin typeface="Bahnschrift SemiBold SemiConden" panose="020B0502040204020203" pitchFamily="34" charset="0"/>
              </a:rPr>
              <a:t>, c’est quoi ?</a:t>
            </a:r>
          </a:p>
        </p:txBody>
      </p:sp>
    </p:spTree>
    <p:extLst>
      <p:ext uri="{BB962C8B-B14F-4D97-AF65-F5344CB8AC3E}">
        <p14:creationId xmlns:p14="http://schemas.microsoft.com/office/powerpoint/2010/main" val="2900674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74FCE00-C143-23BF-9CD3-598C1C493643}"/>
              </a:ext>
            </a:extLst>
          </p:cNvPr>
          <p:cNvSpPr txBox="1"/>
          <p:nvPr/>
        </p:nvSpPr>
        <p:spPr>
          <a:xfrm>
            <a:off x="1589811" y="4710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s’appuyer sur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principes physiques 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9BF20F1-4E73-67D5-5FC1-758F46E15657}"/>
              </a:ext>
            </a:extLst>
          </p:cNvPr>
          <p:cNvSpPr txBox="1"/>
          <p:nvPr/>
        </p:nvSpPr>
        <p:spPr>
          <a:xfrm>
            <a:off x="1589811" y="5026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f</a:t>
            </a: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aire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calculs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0972758-1C94-25B0-4065-81FEAC6CE596}"/>
              </a:ext>
            </a:extLst>
          </p:cNvPr>
          <p:cNvSpPr txBox="1"/>
          <p:nvPr/>
        </p:nvSpPr>
        <p:spPr>
          <a:xfrm>
            <a:off x="1589811" y="5305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</a:t>
            </a:r>
            <a:r>
              <a:rPr lang="fr-FR" b="1" dirty="0">
                <a:solidFill>
                  <a:srgbClr val="00B0F0"/>
                </a:solidFill>
                <a:latin typeface="Raleway ExtraBold" pitchFamily="2" charset="0"/>
              </a:rPr>
              <a:t>communiquer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 (écrit / oral)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3 ans, pour…</a:t>
            </a:r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354617"/>
              </p:ext>
            </p:extLst>
          </p:nvPr>
        </p:nvGraphicFramePr>
        <p:xfrm>
          <a:off x="6946900" y="2665413"/>
          <a:ext cx="4462463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900" y="2665413"/>
                        <a:ext cx="4462463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272196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335</TotalTime>
  <Words>735</Words>
  <Application>Microsoft Office PowerPoint</Application>
  <PresentationFormat>Grand écran</PresentationFormat>
  <Paragraphs>272</Paragraphs>
  <Slides>25</Slides>
  <Notes>22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5" baseType="lpstr">
      <vt:lpstr>Arial</vt:lpstr>
      <vt:lpstr>Avenir Next LT Pro</vt:lpstr>
      <vt:lpstr>Bahnschrift Light</vt:lpstr>
      <vt:lpstr>Bahnschrift SemiBold</vt:lpstr>
      <vt:lpstr>Bahnschrift SemiBold SemiConden</vt:lpstr>
      <vt:lpstr>Calibri</vt:lpstr>
      <vt:lpstr>Raleway</vt:lpstr>
      <vt:lpstr>Raleway ExtraBold</vt:lpstr>
      <vt:lpstr>AccentBoxVTI</vt:lpstr>
      <vt:lpstr>Bitmap Image</vt:lpstr>
      <vt:lpstr>Ingénieur.e SupOpticien.ne</vt:lpstr>
      <vt:lpstr>ingénieur.e</vt:lpstr>
      <vt:lpstr>ingénieur.e</vt:lpstr>
      <vt:lpstr>ingénieur.e</vt:lpstr>
      <vt:lpstr>ingénieur.e</vt:lpstr>
      <vt:lpstr>ingénieur.e</vt:lpstr>
      <vt:lpstr>Présentation PowerPoint</vt:lpstr>
      <vt:lpstr>Présentation PowerPoint</vt:lpstr>
      <vt:lpstr>ingénieur.e</vt:lpstr>
      <vt:lpstr>ingénieur.e</vt:lpstr>
      <vt:lpstr>Photonique, un vaste univers…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SupOptique,  une formation complète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166</cp:revision>
  <dcterms:created xsi:type="dcterms:W3CDTF">2023-04-08T12:37:13Z</dcterms:created>
  <dcterms:modified xsi:type="dcterms:W3CDTF">2023-07-10T06:48:39Z</dcterms:modified>
</cp:coreProperties>
</file>